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68" r:id="rId4"/>
    <p:sldId id="269" r:id="rId5"/>
    <p:sldId id="270" r:id="rId6"/>
    <p:sldId id="271" r:id="rId7"/>
    <p:sldId id="272" r:id="rId8"/>
    <p:sldId id="273" r:id="rId9"/>
    <p:sldId id="274" r:id="rId10"/>
  </p:sldIdLst>
  <p:sldSz cx="9144000" cy="5143500" type="screen16x9"/>
  <p:notesSz cx="6858000" cy="9144000"/>
  <p:embeddedFontLst>
    <p:embeddedFont>
      <p:font typeface="NanumGothic ExtraBold" panose="020B0600000101010101" charset="-127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유나현" initials="유" lastIdx="1" clrIdx="0">
    <p:extLst>
      <p:ext uri="{19B8F6BF-5375-455C-9EA6-DF929625EA0E}">
        <p15:presenceInfo xmlns:p15="http://schemas.microsoft.com/office/powerpoint/2012/main" userId="S::nahyunryou@cau.ac.kr::661337ca-902f-45e7-b8c6-cb57ac831da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8" autoAdjust="0"/>
    <p:restoredTop sz="89888" autoAdjust="0"/>
  </p:normalViewPr>
  <p:slideViewPr>
    <p:cSldViewPr snapToGrid="0">
      <p:cViewPr varScale="1">
        <p:scale>
          <a:sx n="91" d="100"/>
          <a:sy n="91" d="100"/>
        </p:scale>
        <p:origin x="26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679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9588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8879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4223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5038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0073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384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ko-KR" altLang="en-US" sz="2500" b="1" dirty="0" err="1">
                <a:solidFill>
                  <a:srgbClr val="19264B"/>
                </a:solidFill>
              </a:rPr>
              <a:t>핸즈온</a:t>
            </a:r>
            <a:r>
              <a:rPr lang="ko-KR" altLang="en-US" sz="2500" b="1" dirty="0">
                <a:solidFill>
                  <a:srgbClr val="19264B"/>
                </a:solidFill>
              </a:rPr>
              <a:t> </a:t>
            </a:r>
            <a:r>
              <a:rPr lang="ko" sz="2500" b="1" dirty="0">
                <a:solidFill>
                  <a:srgbClr val="19264B"/>
                </a:solidFill>
              </a:rPr>
              <a:t>스터디 </a:t>
            </a:r>
            <a:r>
              <a:rPr lang="en-US" altLang="ko" sz="2500" b="1" dirty="0">
                <a:solidFill>
                  <a:srgbClr val="19264B"/>
                </a:solidFill>
              </a:rPr>
              <a:t>2</a:t>
            </a:r>
            <a:r>
              <a:rPr lang="ko-KR" altLang="en-US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31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</a:t>
            </a:r>
            <a:r>
              <a:rPr lang="en-US" altLang="ko" sz="1100" dirty="0">
                <a:solidFill>
                  <a:srgbClr val="19264B"/>
                </a:solidFill>
              </a:rPr>
              <a:t> </a:t>
            </a:r>
            <a:r>
              <a:rPr lang="ko-KR" altLang="en-US" sz="1100" dirty="0">
                <a:solidFill>
                  <a:srgbClr val="19264B"/>
                </a:solidFill>
              </a:rPr>
              <a:t>유나현 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이곳에 만나서 찍은 사진을 넣어주세요</a:t>
            </a:r>
            <a:r>
              <a:rPr kumimoji="0" lang="en-US" altLang="ko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ko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비대면일 경우엔 화면 캡쳐 이용</a:t>
            </a:r>
            <a:r>
              <a:rPr kumimoji="0" lang="en-US" altLang="ko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얼굴이 나오게 찍어주셔야 합니다</a:t>
            </a:r>
            <a:r>
              <a:rPr kumimoji="0" lang="en-US" altLang="ko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:D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" altLang="en-US" sz="2000" b="0" i="0" u="none" strike="noStrike" kern="0" cap="none" spc="0" normalizeH="0" baseline="0" noProof="0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스터디원 </a:t>
            </a: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 : </a:t>
            </a:r>
            <a:r>
              <a:rPr lang="ko-KR" altLang="en-US" dirty="0"/>
              <a:t>이혜연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스터디원 </a:t>
            </a: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 : </a:t>
            </a:r>
            <a:r>
              <a:rPr lang="ko-KR" altLang="en-US" dirty="0"/>
              <a:t>서준혁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스터디원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 :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이주호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스터디원 </a:t>
            </a: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4 : </a:t>
            </a:r>
            <a:r>
              <a:rPr lang="ko-KR" altLang="en-US" dirty="0"/>
              <a:t>유나현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F11A67-0B9D-D157-F9FD-0F2F129D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114519" y="1748001"/>
            <a:ext cx="3257062" cy="24427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588727" y="299059"/>
            <a:ext cx="7203580" cy="18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8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장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차원 축소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차원의 저주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많은 </a:t>
            </a:r>
            <a:r>
              <a:rPr lang="ko-KR" altLang="en-US" sz="12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문제는 훈련 샘플이 각각 수천 수백만개의 특성을 가지고 있음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이런 많은 특성은 훈련을 느리게 할 뿐만 아니라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좋은 솔루션을 찾기 어렵게 만듦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이러한 차원의 저주 문제들은 특성 수를 크게 줄여 불가능한 문제를 가능한 범위로 변경할 수 있음</a:t>
            </a:r>
            <a:endParaRPr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E4CD26-370D-A1BD-3CF2-49F5DF45C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727" y="2294301"/>
            <a:ext cx="3846615" cy="2458817"/>
          </a:xfrm>
          <a:prstGeom prst="rect">
            <a:avLst/>
          </a:prstGeom>
        </p:spPr>
      </p:pic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7F2ADE79-6ED1-F920-09DC-E04C93A5D6DC}"/>
              </a:ext>
            </a:extLst>
          </p:cNvPr>
          <p:cNvSpPr txBox="1"/>
          <p:nvPr/>
        </p:nvSpPr>
        <p:spPr>
          <a:xfrm>
            <a:off x="5787499" y="3506653"/>
            <a:ext cx="3535548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endParaRPr lang="ko-KR" altLang="en-US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차원을 감소시키는 두 가지 주요한 접근법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</a:p>
          <a:p>
            <a:pPr lvl="0">
              <a:lnSpc>
                <a:spcPct val="115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투영과 </a:t>
            </a:r>
            <a:r>
              <a:rPr lang="ko-KR" altLang="en-US" sz="12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매니폴드</a:t>
            </a:r>
            <a:endParaRPr lang="ko-KR" altLang="en-US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583608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588727" y="299059"/>
            <a:ext cx="72035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차원 축소를 위한 접근 방법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투영</a:t>
            </a:r>
            <a:endParaRPr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7354B9-3A11-C770-2A15-898FEEA13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727" y="1133606"/>
            <a:ext cx="3514987" cy="18205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F60048-E75F-E5E0-17D0-DEB80AFB5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096" y="3068907"/>
            <a:ext cx="3425211" cy="1887060"/>
          </a:xfrm>
          <a:prstGeom prst="rect">
            <a:avLst/>
          </a:prstGeom>
        </p:spPr>
      </p:pic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8DB5DE89-DA24-C511-5214-0C5B2B5566AD}"/>
              </a:ext>
            </a:extLst>
          </p:cNvPr>
          <p:cNvSpPr txBox="1"/>
          <p:nvPr/>
        </p:nvSpPr>
        <p:spPr>
          <a:xfrm>
            <a:off x="5256759" y="703155"/>
            <a:ext cx="3535548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endParaRPr lang="ko-KR" altLang="en-US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모든 훈련 샘플이 거의 평면 형태로 놓여 있음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=&gt;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고차원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(3D)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공간에 있는 </a:t>
            </a:r>
            <a:r>
              <a:rPr lang="ko-KR" altLang="en-US" sz="12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저차원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(2D)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부분 공간 </a:t>
            </a:r>
            <a:endParaRPr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83;p16">
            <a:extLst>
              <a:ext uri="{FF2B5EF4-FFF2-40B4-BE49-F238E27FC236}">
                <a16:creationId xmlns:a16="http://schemas.microsoft.com/office/drawing/2014/main" id="{94B0D3FB-9C38-4CA9-5A7E-78CF2280310C}"/>
              </a:ext>
            </a:extLst>
          </p:cNvPr>
          <p:cNvSpPr txBox="1"/>
          <p:nvPr/>
        </p:nvSpPr>
        <p:spPr>
          <a:xfrm>
            <a:off x="1588727" y="3072405"/>
            <a:ext cx="3535548" cy="167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endParaRPr lang="ko-KR" altLang="en-US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모든 훈련 샘플을 이 부분 공간에 수직으로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샘플과 평면 사이의 가장 짧은 직선을 따라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투영하면 아래와 같은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2D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셋이 됨 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endParaRPr lang="en-US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각 축은 새로운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z1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과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z2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 대응됨</a:t>
            </a:r>
            <a:endParaRPr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28956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588727" y="299059"/>
            <a:ext cx="72035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투영이 언제나 최선의 방법은 아님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5BE912-D207-E549-AF26-F9FCC49A7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395" y="1048736"/>
            <a:ext cx="2886605" cy="1772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FD0C13-5293-02D3-F3EF-E59E41E1A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814" y="3032384"/>
            <a:ext cx="5624334" cy="1993330"/>
          </a:xfrm>
          <a:prstGeom prst="rect">
            <a:avLst/>
          </a:prstGeom>
        </p:spPr>
      </p:pic>
      <p:sp>
        <p:nvSpPr>
          <p:cNvPr id="16" name="Google Shape;83;p16">
            <a:extLst>
              <a:ext uri="{FF2B5EF4-FFF2-40B4-BE49-F238E27FC236}">
                <a16:creationId xmlns:a16="http://schemas.microsoft.com/office/drawing/2014/main" id="{8DE20C04-E66E-F93E-ABA9-97C4FBC60048}"/>
              </a:ext>
            </a:extLst>
          </p:cNvPr>
          <p:cNvSpPr txBox="1"/>
          <p:nvPr/>
        </p:nvSpPr>
        <p:spPr>
          <a:xfrm>
            <a:off x="4964334" y="725358"/>
            <a:ext cx="3535548" cy="209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스위스 롤 데이터셋처럼 부분 공간이 뒤틀리거나 휘어 있기도 함</a:t>
            </a:r>
          </a:p>
          <a:p>
            <a:pPr marL="171450" lvl="0" indent="-171450">
              <a:lnSpc>
                <a:spcPct val="115000"/>
              </a:lnSpc>
              <a:buFontTx/>
              <a:buChar char="-"/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그냥 평면에 투영시키면 아래 왼쪽 같은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2D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데이터셋을 </a:t>
            </a:r>
            <a:r>
              <a:rPr lang="ko-KR" altLang="en-US" sz="12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얻게됨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71450" lvl="0" indent="-171450">
              <a:lnSpc>
                <a:spcPct val="115000"/>
              </a:lnSpc>
              <a:buFontTx/>
              <a:buChar char="-"/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왼쪽 그래프는 보이는 것처럼 스위스 롤의 층이 서로 </a:t>
            </a:r>
            <a:r>
              <a:rPr lang="ko-KR" altLang="en-US" sz="12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뭉개짐</a:t>
            </a:r>
            <a:endParaRPr lang="ko-KR" altLang="en-US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71450" lvl="0" indent="-171450">
              <a:lnSpc>
                <a:spcPct val="115000"/>
              </a:lnSpc>
              <a:buFontTx/>
              <a:buChar char="-"/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우리는 오른쪽처럼 스위스 롤을 펼친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2D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데이터셋을 얻고자 함  </a:t>
            </a:r>
            <a:endParaRPr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9626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588727" y="299059"/>
            <a:ext cx="72035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차원 축소를 위한 접근 방법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매니폴드</a:t>
            </a:r>
            <a:endParaRPr lang="ko-KR" altLang="en-US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6" name="Google Shape;83;p16">
            <a:extLst>
              <a:ext uri="{FF2B5EF4-FFF2-40B4-BE49-F238E27FC236}">
                <a16:creationId xmlns:a16="http://schemas.microsoft.com/office/drawing/2014/main" id="{8DE20C04-E66E-F93E-ABA9-97C4FBC60048}"/>
              </a:ext>
            </a:extLst>
          </p:cNvPr>
          <p:cNvSpPr txBox="1"/>
          <p:nvPr/>
        </p:nvSpPr>
        <p:spPr>
          <a:xfrm>
            <a:off x="6016756" y="771475"/>
            <a:ext cx="3183178" cy="400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2D </a:t>
            </a:r>
            <a:r>
              <a:rPr lang="ko-KR" altLang="en-US" sz="12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매니폴드</a:t>
            </a:r>
            <a:endParaRPr lang="ko-KR" altLang="en-US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71450" lvl="0" indent="-171450">
              <a:lnSpc>
                <a:spcPct val="115000"/>
              </a:lnSpc>
              <a:buFontTx/>
              <a:buChar char="-"/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스위스 롤은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2D </a:t>
            </a:r>
            <a:r>
              <a:rPr lang="ko-KR" altLang="en-US" sz="12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매니폴드의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한 예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71450" lvl="0" indent="-171450">
              <a:lnSpc>
                <a:spcPct val="115000"/>
              </a:lnSpc>
              <a:buFontTx/>
              <a:buChar char="-"/>
            </a:pPr>
            <a:endParaRPr lang="en-US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12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매니폴드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가정</a:t>
            </a:r>
          </a:p>
          <a:p>
            <a:pPr marL="171450" lvl="0" indent="-171450">
              <a:lnSpc>
                <a:spcPct val="115000"/>
              </a:lnSpc>
              <a:buFontTx/>
              <a:buChar char="-"/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처리해야 할 작업이 저차원의 </a:t>
            </a:r>
            <a:r>
              <a:rPr lang="ko-KR" altLang="en-US" sz="12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매니폴드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공간에 표현되면 더 간단해질 것이란 가정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71450" lvl="0" indent="-171450">
              <a:lnSpc>
                <a:spcPct val="115000"/>
              </a:lnSpc>
              <a:buFontTx/>
              <a:buChar char="-"/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이러한 암묵적인 가정이 항상 유효하지는 않음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71450" lvl="0" indent="-171450">
              <a:lnSpc>
                <a:spcPct val="115000"/>
              </a:lnSpc>
              <a:buFontTx/>
              <a:buChar char="-"/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3D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공간에서는 매우 단순하지만 펼쳐진 </a:t>
            </a:r>
            <a:r>
              <a:rPr lang="ko-KR" altLang="en-US" sz="12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매니폴드에서는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결정 경계가 더 복잡해짐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71450" lvl="0" indent="-171450">
              <a:lnSpc>
                <a:spcPct val="115000"/>
              </a:lnSpc>
              <a:buFontTx/>
              <a:buChar char="-"/>
            </a:pPr>
            <a:endParaRPr lang="en-US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모델을 훈련시키기 전에 훈련 세트의 차원을 감소시키면 훈련 속도는 빨라지지만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</a:t>
            </a:r>
          </a:p>
          <a:p>
            <a:pPr lvl="0">
              <a:lnSpc>
                <a:spcPct val="115000"/>
              </a:lnSpc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항상 더 낫거나 간단한 솔루션이 되는 것은 아님</a:t>
            </a:r>
          </a:p>
          <a:p>
            <a:pPr lvl="0">
              <a:lnSpc>
                <a:spcPct val="115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-&gt;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데이터셋에 달려있음</a:t>
            </a:r>
          </a:p>
          <a:p>
            <a:pPr marL="171450" lvl="0" indent="-171450">
              <a:lnSpc>
                <a:spcPct val="115000"/>
              </a:lnSpc>
              <a:buFontTx/>
              <a:buChar char="-"/>
            </a:pPr>
            <a:endParaRPr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558E51-A386-8C6E-9444-92DF4420D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260" y="1055550"/>
            <a:ext cx="4406049" cy="352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588727" y="299059"/>
            <a:ext cx="72035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주성분 분석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(PCA, Principal Component Analysis)</a:t>
            </a:r>
            <a:endParaRPr lang="ko-KR" altLang="en-US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6" name="Google Shape;83;p16">
            <a:extLst>
              <a:ext uri="{FF2B5EF4-FFF2-40B4-BE49-F238E27FC236}">
                <a16:creationId xmlns:a16="http://schemas.microsoft.com/office/drawing/2014/main" id="{8DE20C04-E66E-F93E-ABA9-97C4FBC60048}"/>
              </a:ext>
            </a:extLst>
          </p:cNvPr>
          <p:cNvSpPr txBox="1"/>
          <p:nvPr/>
        </p:nvSpPr>
        <p:spPr>
          <a:xfrm>
            <a:off x="1689717" y="644683"/>
            <a:ext cx="70016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가장 인기 있는 차원 축소 알고리즘</a:t>
            </a:r>
          </a:p>
          <a:p>
            <a:pPr lvl="0">
              <a:lnSpc>
                <a:spcPct val="115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데이터에 가장 가까운 초평면을 정의한 후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데이터를 이 평면에 투영시킴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19B05D-81B2-8352-08D7-3CEFB81F1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727" y="1567279"/>
            <a:ext cx="5005020" cy="2451138"/>
          </a:xfrm>
          <a:prstGeom prst="rect">
            <a:avLst/>
          </a:prstGeom>
        </p:spPr>
      </p:pic>
      <p:sp>
        <p:nvSpPr>
          <p:cNvPr id="12" name="Google Shape;83;p16">
            <a:extLst>
              <a:ext uri="{FF2B5EF4-FFF2-40B4-BE49-F238E27FC236}">
                <a16:creationId xmlns:a16="http://schemas.microsoft.com/office/drawing/2014/main" id="{7F45C187-2DE8-99E6-AD35-EE046ACB41E8}"/>
              </a:ext>
            </a:extLst>
          </p:cNvPr>
          <p:cNvSpPr txBox="1"/>
          <p:nvPr/>
        </p:nvSpPr>
        <p:spPr>
          <a:xfrm>
            <a:off x="1790707" y="3876193"/>
            <a:ext cx="70016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다른 방향으로 투영하는 것보다 분산이 최대로 보존하는 축을 선택하는 것이 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정보가 가장 적게 손실되므로 합리적 </a:t>
            </a:r>
          </a:p>
        </p:txBody>
      </p:sp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B93E066E-EDEC-55F4-168A-8ECA239D2658}"/>
              </a:ext>
            </a:extLst>
          </p:cNvPr>
          <p:cNvSpPr/>
          <p:nvPr/>
        </p:nvSpPr>
        <p:spPr>
          <a:xfrm>
            <a:off x="6706800" y="1647173"/>
            <a:ext cx="1696946" cy="4957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238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588727" y="299059"/>
            <a:ext cx="72035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주성분</a:t>
            </a:r>
            <a:endParaRPr lang="ko-KR" altLang="en-US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6" name="Google Shape;83;p16">
            <a:extLst>
              <a:ext uri="{FF2B5EF4-FFF2-40B4-BE49-F238E27FC236}">
                <a16:creationId xmlns:a16="http://schemas.microsoft.com/office/drawing/2014/main" id="{8DE20C04-E66E-F93E-ABA9-97C4FBC60048}"/>
              </a:ext>
            </a:extLst>
          </p:cNvPr>
          <p:cNvSpPr txBox="1"/>
          <p:nvPr/>
        </p:nvSpPr>
        <p:spPr>
          <a:xfrm>
            <a:off x="1689717" y="644683"/>
            <a:ext cx="70016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71450" lvl="0" indent="-171450">
              <a:lnSpc>
                <a:spcPct val="115000"/>
              </a:lnSpc>
              <a:buFontTx/>
              <a:buChar char="-"/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PCA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는 훈련 세트에서 분산이 최대인 축을 찾음 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71450" lvl="0" indent="-171450">
              <a:lnSpc>
                <a:spcPct val="115000"/>
              </a:lnSpc>
              <a:buFontTx/>
              <a:buChar char="-"/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또한 첫 번째 축에 직교하고 남은 분산을 최대로 보존하는 두 번째 축을 찾음</a:t>
            </a:r>
          </a:p>
        </p:txBody>
      </p:sp>
      <p:sp>
        <p:nvSpPr>
          <p:cNvPr id="12" name="Google Shape;83;p16">
            <a:extLst>
              <a:ext uri="{FF2B5EF4-FFF2-40B4-BE49-F238E27FC236}">
                <a16:creationId xmlns:a16="http://schemas.microsoft.com/office/drawing/2014/main" id="{7F45C187-2DE8-99E6-AD35-EE046ACB41E8}"/>
              </a:ext>
            </a:extLst>
          </p:cNvPr>
          <p:cNvSpPr txBox="1"/>
          <p:nvPr/>
        </p:nvSpPr>
        <p:spPr>
          <a:xfrm>
            <a:off x="1790707" y="3876193"/>
            <a:ext cx="70016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고차원 데이터셋이라면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PCA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는 이전의 두 축에 직교하는 세 번째 축을 찾으며 데이터셋에 있는 차원의 수만큼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번째 축을 찾음</a:t>
            </a:r>
          </a:p>
          <a:p>
            <a:pPr lvl="0">
              <a:lnSpc>
                <a:spcPct val="115000"/>
              </a:lnSpc>
            </a:pPr>
            <a:r>
              <a:rPr lang="en-US" altLang="ko-KR" sz="12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번째 축을 이 데이터의 </a:t>
            </a:r>
            <a:r>
              <a:rPr lang="en-US" altLang="ko-KR" sz="12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번째 주성분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(PC)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라고 부름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CBA4C5-6558-5474-CF2B-42920C9F6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681" y="1547652"/>
            <a:ext cx="2178665" cy="20464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7F1742-7D4F-35B0-A383-5690F7B06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772" y="1466416"/>
            <a:ext cx="4636535" cy="240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48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588727" y="299059"/>
            <a:ext cx="72035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차원으로 투영하기</a:t>
            </a:r>
            <a:endParaRPr lang="ko-KR" altLang="en-US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6" name="Google Shape;83;p16">
            <a:extLst>
              <a:ext uri="{FF2B5EF4-FFF2-40B4-BE49-F238E27FC236}">
                <a16:creationId xmlns:a16="http://schemas.microsoft.com/office/drawing/2014/main" id="{8DE20C04-E66E-F93E-ABA9-97C4FBC60048}"/>
              </a:ext>
            </a:extLst>
          </p:cNvPr>
          <p:cNvSpPr txBox="1"/>
          <p:nvPr/>
        </p:nvSpPr>
        <p:spPr>
          <a:xfrm>
            <a:off x="1689717" y="644683"/>
            <a:ext cx="70016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71450" lvl="0" indent="-171450">
              <a:lnSpc>
                <a:spcPct val="115000"/>
              </a:lnSpc>
              <a:buFontTx/>
              <a:buChar char="-"/>
            </a:pP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주성분을 모두 추출했다면</a:t>
            </a:r>
            <a:r>
              <a:rPr lang="en-US" altLang="ko-KR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처음 </a:t>
            </a:r>
            <a:r>
              <a:rPr lang="en-US" altLang="ko-KR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</a:t>
            </a: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개의 주성분으로 정의한 초평면에 투영하여 데이터셋의 차원을 </a:t>
            </a:r>
            <a:r>
              <a:rPr lang="en-US" altLang="ko-KR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</a:t>
            </a: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차원으로 축소 할 수 있음</a:t>
            </a:r>
          </a:p>
          <a:p>
            <a:pPr marL="171450" lvl="0" indent="-171450">
              <a:lnSpc>
                <a:spcPct val="115000"/>
              </a:lnSpc>
              <a:buFontTx/>
              <a:buChar char="-"/>
            </a:pP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 초평면은 분산을 가능한 한 최대로 보존하는 투영을 보장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6CE14D-1102-DA9B-4907-0BF898F77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792" y="1736978"/>
            <a:ext cx="2274729" cy="621759"/>
          </a:xfrm>
          <a:prstGeom prst="rect">
            <a:avLst/>
          </a:prstGeom>
        </p:spPr>
      </p:pic>
      <p:sp>
        <p:nvSpPr>
          <p:cNvPr id="14" name="Google Shape;83;p16">
            <a:extLst>
              <a:ext uri="{FF2B5EF4-FFF2-40B4-BE49-F238E27FC236}">
                <a16:creationId xmlns:a16="http://schemas.microsoft.com/office/drawing/2014/main" id="{FADE69E5-491C-8AA5-C14E-C49077822A5B}"/>
              </a:ext>
            </a:extLst>
          </p:cNvPr>
          <p:cNvSpPr txBox="1"/>
          <p:nvPr/>
        </p:nvSpPr>
        <p:spPr>
          <a:xfrm>
            <a:off x="1670356" y="2261433"/>
            <a:ext cx="70016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71450" lvl="0" indent="-171450">
              <a:lnSpc>
                <a:spcPct val="115000"/>
              </a:lnSpc>
              <a:buFontTx/>
              <a:buChar char="-"/>
            </a:pP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초평면에 훈련 세트를 투영하고 </a:t>
            </a:r>
            <a:r>
              <a:rPr lang="en-US" altLang="ko-KR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</a:t>
            </a: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차원으로 축소된 데이터셋 </a:t>
            </a:r>
            <a:r>
              <a:rPr lang="en-US" altLang="ko-KR" sz="12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Xd-proj</a:t>
            </a:r>
            <a:r>
              <a:rPr lang="en-US" altLang="ko-KR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얻기 위해서는 위와 같이 행렬 </a:t>
            </a:r>
            <a:r>
              <a:rPr lang="en-US" altLang="ko-KR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</a:t>
            </a: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와 </a:t>
            </a:r>
            <a:r>
              <a:rPr lang="en-US" altLang="ko-KR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</a:t>
            </a: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첫 </a:t>
            </a:r>
            <a:r>
              <a:rPr lang="en-US" altLang="ko-KR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</a:t>
            </a: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열로 구성된 행렬 </a:t>
            </a:r>
            <a:r>
              <a:rPr lang="en-US" altLang="ko-KR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Wd</a:t>
            </a: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행렬 곱셈하면 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BF5B1C-0B1D-060D-DADB-95DBC910F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356" y="3462407"/>
            <a:ext cx="3596952" cy="1036410"/>
          </a:xfrm>
          <a:prstGeom prst="rect">
            <a:avLst/>
          </a:prstGeom>
        </p:spPr>
      </p:pic>
      <p:sp>
        <p:nvSpPr>
          <p:cNvPr id="17" name="Google Shape;83;p16">
            <a:extLst>
              <a:ext uri="{FF2B5EF4-FFF2-40B4-BE49-F238E27FC236}">
                <a16:creationId xmlns:a16="http://schemas.microsoft.com/office/drawing/2014/main" id="{84ACDC83-56DB-2F18-8568-CFC38816D061}"/>
              </a:ext>
            </a:extLst>
          </p:cNvPr>
          <p:cNvSpPr txBox="1"/>
          <p:nvPr/>
        </p:nvSpPr>
        <p:spPr>
          <a:xfrm>
            <a:off x="5429033" y="3083166"/>
            <a:ext cx="3535548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endParaRPr lang="ko-KR" altLang="en-US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PCA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모델을 사용해 데이터셋의 차원을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줄이는 코드</a:t>
            </a:r>
            <a:endParaRPr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39356309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2373</TotalTime>
  <Words>448</Words>
  <Application>Microsoft Office PowerPoint</Application>
  <PresentationFormat>화면 슬라이드 쇼(16:9)</PresentationFormat>
  <Paragraphs>80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NanumGothic ExtraBold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유나현</dc:creator>
  <cp:lastModifiedBy>유나현</cp:lastModifiedBy>
  <cp:revision>33</cp:revision>
  <dcterms:modified xsi:type="dcterms:W3CDTF">2022-05-30T15:01:42Z</dcterms:modified>
</cp:coreProperties>
</file>